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bmp" ContentType="image/bmp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bmp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572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008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286000"/>
            <a:ext cx="10332720" cy="1645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46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经营分析月度汇报</a:t>
            </a:r>
          </a:p>
          <a:p>
            <a:pPr algn="ctr">
              <a:spcAft>
                <a:spcPts val="0"/>
              </a:spcAft>
            </a:pPr>
            <a:r>
              <a:rPr sz="18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（ __ 月 ）       周期：____ 年 __ 月</a:t>
            </a:r>
          </a:p>
        </p:txBody>
      </p:sp>
      <p:sp>
        <p:nvSpPr>
          <p:cNvPr id="6" name="Rectangle 5"/>
          <p:cNvSpPr/>
          <p:nvPr/>
        </p:nvSpPr>
        <p:spPr>
          <a:xfrm>
            <a:off x="5120640" y="3977639"/>
            <a:ext cx="1920240" cy="36576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5852160"/>
            <a:ext cx="10332720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200" b="0" i="0">
                <a:solidFill>
                  <a:srgbClr val="9FAAB8"/>
                </a:solidFill>
                <a:latin typeface="Arial"/>
                <a:ea typeface="Microsoft YaHei"/>
                <a:cs typeface="Microsoft YaHei"/>
              </a:rPr>
              <a:t>随遇而学 · 知行 ｜ 通用办公实务模板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572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008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822960"/>
            <a:ext cx="11247120" cy="11887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4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关注公众号「随遇而学」</a:t>
            </a:r>
          </a:p>
          <a:p>
            <a:pPr algn="ctr">
              <a:spcAft>
                <a:spcPts val="0"/>
              </a:spcAft>
            </a:pPr>
            <a:r>
              <a:rPr sz="16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感谢观看 · 期待与你持续交流</a:t>
            </a:r>
          </a:p>
        </p:txBody>
      </p:sp>
      <p:sp>
        <p:nvSpPr>
          <p:cNvPr id="6" name="Rectangle 5"/>
          <p:cNvSpPr/>
          <p:nvPr/>
        </p:nvSpPr>
        <p:spPr>
          <a:xfrm>
            <a:off x="5120640" y="2148840"/>
            <a:ext cx="1920240" cy="36576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2651760"/>
            <a:ext cx="6949440" cy="329184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1200"/>
              </a:spcAft>
            </a:pPr>
            <a:r>
              <a:rPr sz="16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· 作者：知行 · 二十年一线办公实务经验</a:t>
            </a:r>
          </a:p>
          <a:p>
            <a:pPr algn="l">
              <a:spcAft>
                <a:spcPts val="1000"/>
              </a:spcAft>
            </a:pPr>
            <a:r>
              <a:rPr sz="15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· 分享会议纪要 / 周报 / SOP / 经营分析汇报的</a:t>
            </a:r>
          </a:p>
          <a:p>
            <a:pPr algn="l">
              <a:spcAft>
                <a:spcPts val="1000"/>
              </a:spcAft>
            </a:pPr>
            <a:r>
              <a:rPr sz="15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    写作框架与高端模板</a:t>
            </a:r>
          </a:p>
          <a:p>
            <a:pPr algn="l">
              <a:spcAft>
                <a:spcPts val="1000"/>
              </a:spcAft>
            </a:pPr>
            <a:r>
              <a:rPr sz="15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· 分享 Excel / PPT 的工程化提速技巧</a:t>
            </a:r>
          </a:p>
          <a:p>
            <a:pPr algn="l">
              <a:spcAft>
                <a:spcPts val="1000"/>
              </a:spcAft>
            </a:pPr>
            <a:r>
              <a:rPr sz="15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· 亲测可用的 AI 小工具与提示词（用于减负提效）</a:t>
            </a:r>
          </a:p>
          <a:p>
            <a:pPr algn="l">
              <a:spcAft>
                <a:spcPts val="800"/>
              </a:spcAft>
            </a:pPr>
            <a:r>
              <a:rPr sz="8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 </a:t>
            </a:r>
          </a:p>
          <a:p>
            <a:pPr algn="l">
              <a:spcAft>
                <a:spcPts val="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关注后回复「模板」即可领取本套模板包与后续更新</a:t>
            </a:r>
          </a:p>
        </p:txBody>
      </p:sp>
      <p:pic>
        <p:nvPicPr>
          <p:cNvPr id="8" name="Picture 7" descr="扫码_搜索联合传播样式-标准色版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160" y="2788920"/>
            <a:ext cx="3840480" cy="14014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55279" y="4343400"/>
            <a:ext cx="4206240" cy="54864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ctr">
              <a:spcAft>
                <a:spcPts val="0"/>
              </a:spcAft>
            </a:pPr>
            <a:r>
              <a:rPr sz="13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长按识别二维码 · 或微信搜索「随遇而学」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10 / 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目录  /  CONTENTS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02 / 10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1600200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600200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1600200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总体结论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313432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313432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2313432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核心经营指标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026664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026664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026664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业务亮点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39896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39896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739896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问题 / 风险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453128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453128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4453128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下月工作计划与建议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5166360"/>
            <a:ext cx="502920" cy="502920"/>
          </a:xfrm>
          <a:prstGeom prst="ellipse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5166360"/>
            <a:ext cx="50292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06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5166360"/>
            <a:ext cx="9144000" cy="5029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800" b="1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关键指标明细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一、总体结论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03 / 10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" y="1371600"/>
            <a:ext cx="11064240" cy="1371600"/>
          </a:xfrm>
          <a:prstGeom prst="rect">
            <a:avLst/>
          </a:prstGeom>
          <a:solidFill>
            <a:srgbClr val="F2F4F7"/>
          </a:solidFill>
          <a:ln w="15875">
            <a:solidFill>
              <a:srgbClr val="B8893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1463040"/>
            <a:ext cx="10515600" cy="118872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一句话结论：达标 / 未达标 ＋ 核心驱动因素</a:t>
            </a:r>
          </a:p>
          <a:p>
            <a:pPr algn="l">
              <a:spcAft>
                <a:spcPts val="0"/>
              </a:spcAft>
            </a:pPr>
            <a:r>
              <a:rPr sz="1200" b="0" i="1">
                <a:solidFill>
                  <a:srgbClr val="8A9098"/>
                </a:solidFill>
                <a:latin typeface="Arial"/>
                <a:ea typeface="Microsoft YaHei"/>
                <a:cs typeface="Microsoft YaHei"/>
              </a:rPr>
              <a:t>（示例：本月营收达成预算 102%，主要得益于 XX 业务增量；成本端受 XX 影响略高于预期。）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3108960"/>
            <a:ext cx="10972800" cy="274320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/>
          <a:p>
            <a:pPr algn="l">
              <a:spcAft>
                <a:spcPts val="1200"/>
              </a:spcAft>
            </a:pPr>
            <a:r>
              <a:rPr sz="16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▍ 达成情况：与月度目标对比，偏差 ____%。</a:t>
            </a:r>
          </a:p>
          <a:p>
            <a:pPr algn="l">
              <a:spcAft>
                <a:spcPts val="1200"/>
              </a:spcAft>
            </a:pPr>
            <a:r>
              <a:rPr sz="16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▍ 关键驱动：收入 / 成本 / 效率中，贡献最大的因素是 ____。</a:t>
            </a:r>
          </a:p>
          <a:p>
            <a:pPr algn="l">
              <a:spcAft>
                <a:spcPts val="1200"/>
              </a:spcAft>
            </a:pPr>
            <a:r>
              <a:rPr sz="16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▍ 管理动作：本月已采取 ____，效果 ____。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二、核心经营指标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04 / 10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45920"/>
            <a:ext cx="2036003" cy="2103120"/>
          </a:xfrm>
          <a:prstGeom prst="round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874520"/>
            <a:ext cx="2036003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营业收入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2423160"/>
            <a:ext cx="2036003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3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____ 万元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291840"/>
            <a:ext cx="2036003" cy="3657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000" b="0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本期累计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813243" y="1645920"/>
            <a:ext cx="2036003" cy="2103120"/>
          </a:xfrm>
          <a:prstGeom prst="round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13243" y="1874520"/>
            <a:ext cx="2036003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毛利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13243" y="2423160"/>
            <a:ext cx="2036003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3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____ 万元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13243" y="3291840"/>
            <a:ext cx="2036003" cy="3657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000" b="0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毛利额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77846" y="1645920"/>
            <a:ext cx="2036003" cy="2103120"/>
          </a:xfrm>
          <a:prstGeom prst="round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77846" y="1874520"/>
            <a:ext cx="2036003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毛利率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7846" y="2423160"/>
            <a:ext cx="2036003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3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____ 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77846" y="3291840"/>
            <a:ext cx="2036003" cy="3657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000" b="0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毛利 / 营收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42449" y="1645920"/>
            <a:ext cx="2036003" cy="2103120"/>
          </a:xfrm>
          <a:prstGeom prst="round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42449" y="1874520"/>
            <a:ext cx="2036003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环比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42449" y="2423160"/>
            <a:ext cx="2036003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3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____ 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42449" y="3291840"/>
            <a:ext cx="2036003" cy="3657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000" b="0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对比上期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607052" y="1645920"/>
            <a:ext cx="2036003" cy="2103120"/>
          </a:xfrm>
          <a:prstGeom prst="round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607052" y="1874520"/>
            <a:ext cx="2036003" cy="45720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4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同比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07052" y="2423160"/>
            <a:ext cx="2036003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30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____ 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07052" y="3291840"/>
            <a:ext cx="2036003" cy="3657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000" b="0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对比去年同期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4114800"/>
            <a:ext cx="10972800" cy="45720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100" b="0" i="1">
                <a:solidFill>
                  <a:srgbClr val="8A9098"/>
                </a:solidFill>
                <a:latin typeface="Arial"/>
                <a:ea typeface="Microsoft YaHei"/>
                <a:cs typeface="Microsoft YaHei"/>
              </a:rPr>
              <a:t>数据来源：经营指标速算表 / 财务系统（如需趋势图，可在此处粘贴图表）。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三、业务亮点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05 / 10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1737360"/>
            <a:ext cx="548640" cy="548640"/>
          </a:xfrm>
          <a:prstGeom prst="ellipse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737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1737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亮点一：______（用数据说明，如营收 +X%、成本 -X%）。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548640" cy="548640"/>
          </a:xfrm>
          <a:prstGeom prst="ellipse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880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亮点二：______（如某项目提前交付 / 客户续约）。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4023360"/>
            <a:ext cx="548640" cy="548640"/>
          </a:xfrm>
          <a:prstGeom prst="ellipse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4023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4023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亮点三：______（如效率提升、风险化解）。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四、问题 / 风险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06 / 10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1737360"/>
            <a:ext cx="548640" cy="548640"/>
          </a:xfrm>
          <a:prstGeom prst="ellipse">
            <a:avLst/>
          </a:prstGeom>
          <a:solidFill>
            <a:srgbClr val="2E4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1737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1737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问题一：______（现象 + 影响量化）。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548640" cy="548640"/>
          </a:xfrm>
          <a:prstGeom prst="ellipse">
            <a:avLst/>
          </a:prstGeom>
          <a:solidFill>
            <a:srgbClr val="2E4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880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风险二：______（可能发生的概率 / 敞口）。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4023360"/>
            <a:ext cx="548640" cy="548640"/>
          </a:xfrm>
          <a:prstGeom prst="ellipse">
            <a:avLst/>
          </a:prstGeom>
          <a:solidFill>
            <a:srgbClr val="2E4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4023360"/>
            <a:ext cx="548640" cy="54864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18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4023360"/>
            <a:ext cx="10058400" cy="82296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7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应对三：______（已采取或计划的动作、时限）。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五、下月工作计划与建议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07 / 10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645920"/>
            <a:ext cx="3515258" cy="329184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1F2A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1828800"/>
            <a:ext cx="3149498" cy="45720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行动一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423160"/>
            <a:ext cx="3149498" cy="237744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1200"/>
              </a:spcAft>
            </a:pPr>
            <a:r>
              <a:rPr sz="14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______（具体工作事项）</a:t>
            </a:r>
          </a:p>
          <a:p>
            <a:pPr algn="l">
              <a:spcAft>
                <a:spcPts val="1000"/>
              </a:spcAft>
            </a:pPr>
            <a:r>
              <a:rPr sz="1300" b="0" i="1">
                <a:solidFill>
                  <a:srgbClr val="8A9098"/>
                </a:solidFill>
                <a:latin typeface="Arial"/>
                <a:ea typeface="Microsoft YaHei"/>
                <a:cs typeface="Microsoft YaHei"/>
              </a:rPr>
              <a:t>预期产出：______</a:t>
            </a:r>
          </a:p>
          <a:p>
            <a:pPr algn="l">
              <a:spcAft>
                <a:spcPts val="0"/>
              </a:spcAft>
            </a:pPr>
            <a:r>
              <a:rPr sz="13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优先级：高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338218" y="1645920"/>
            <a:ext cx="3515258" cy="329184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1F2A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521098" y="1828800"/>
            <a:ext cx="3149498" cy="45720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行动二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21098" y="2423160"/>
            <a:ext cx="3149498" cy="237744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1200"/>
              </a:spcAft>
            </a:pPr>
            <a:r>
              <a:rPr sz="14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______（具体工作事项）</a:t>
            </a:r>
          </a:p>
          <a:p>
            <a:pPr algn="l">
              <a:spcAft>
                <a:spcPts val="1000"/>
              </a:spcAft>
            </a:pPr>
            <a:r>
              <a:rPr sz="1300" b="0" i="1">
                <a:solidFill>
                  <a:srgbClr val="8A9098"/>
                </a:solidFill>
                <a:latin typeface="Arial"/>
                <a:ea typeface="Microsoft YaHei"/>
                <a:cs typeface="Microsoft YaHei"/>
              </a:rPr>
              <a:t>预期产出：______</a:t>
            </a:r>
          </a:p>
          <a:p>
            <a:pPr algn="l">
              <a:spcAft>
                <a:spcPts val="0"/>
              </a:spcAft>
            </a:pPr>
            <a:r>
              <a:rPr sz="13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优先级：中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127796" y="1645920"/>
            <a:ext cx="3515258" cy="3291840"/>
          </a:xfrm>
          <a:prstGeom prst="roundRect">
            <a:avLst/>
          </a:prstGeom>
          <a:solidFill>
            <a:srgbClr val="F2F4F7"/>
          </a:solidFill>
          <a:ln w="12700">
            <a:solidFill>
              <a:srgbClr val="1F2A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310676" y="1828800"/>
            <a:ext cx="3149498" cy="45720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1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行动三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10676" y="2423160"/>
            <a:ext cx="3149498" cy="237744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1200"/>
              </a:spcAft>
            </a:pPr>
            <a:r>
              <a:rPr sz="1400" b="0" i="0">
                <a:solidFill>
                  <a:srgbClr val="222222"/>
                </a:solidFill>
                <a:latin typeface="Arial"/>
                <a:ea typeface="Microsoft YaHei"/>
                <a:cs typeface="Microsoft YaHei"/>
              </a:rPr>
              <a:t>______（具体工作事项）</a:t>
            </a:r>
          </a:p>
          <a:p>
            <a:pPr algn="l">
              <a:spcAft>
                <a:spcPts val="1000"/>
              </a:spcAft>
            </a:pPr>
            <a:r>
              <a:rPr sz="1300" b="0" i="1">
                <a:solidFill>
                  <a:srgbClr val="8A9098"/>
                </a:solidFill>
                <a:latin typeface="Arial"/>
                <a:ea typeface="Microsoft YaHei"/>
                <a:cs typeface="Microsoft YaHei"/>
              </a:rPr>
              <a:t>预期产出：______</a:t>
            </a:r>
          </a:p>
          <a:p>
            <a:pPr algn="l">
              <a:spcAft>
                <a:spcPts val="0"/>
              </a:spcAft>
            </a:pPr>
            <a:r>
              <a:rPr sz="1300" b="1" i="0">
                <a:solidFill>
                  <a:srgbClr val="B8893B"/>
                </a:solidFill>
                <a:latin typeface="Arial"/>
                <a:ea typeface="Microsoft YaHei"/>
                <a:cs typeface="Microsoft YaHei"/>
              </a:rPr>
              <a:t>优先级：中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9728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320040"/>
            <a:ext cx="11247120" cy="731520"/>
          </a:xfrm>
          <a:prstGeom prst="rect">
            <a:avLst/>
          </a:prstGeom>
          <a:noFill/>
        </p:spPr>
        <p:txBody>
          <a:bodyPr wrap="square" anchor="t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2600" b="1" i="0">
                <a:solidFill>
                  <a:srgbClr val="1F2A44"/>
                </a:solidFill>
                <a:latin typeface="Arial"/>
                <a:ea typeface="Microsoft YaHei"/>
                <a:cs typeface="Microsoft YaHei"/>
              </a:rPr>
              <a:t>六、关键指标明细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051560"/>
            <a:ext cx="2011680" cy="54864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6446520"/>
            <a:ext cx="12191695" cy="41148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446520"/>
            <a:ext cx="822960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l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随遇而学 · 知行 ｜ 经营分析汇报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28655" y="6446520"/>
            <a:ext cx="1097280" cy="4114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r">
              <a:spcAft>
                <a:spcPts val="400"/>
              </a:spcAft>
            </a:pPr>
            <a:r>
              <a:rPr sz="900" b="0" i="0">
                <a:solidFill>
                  <a:srgbClr val="C9D2DE"/>
                </a:solidFill>
                <a:latin typeface="Arial"/>
                <a:ea typeface="Microsoft YaHei"/>
                <a:cs typeface="Microsoft YaHei"/>
              </a:rPr>
              <a:t>08 / 10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40080" y="1554480"/>
          <a:ext cx="10911532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  <a:tableBorders>
                  <a:top val="solid" color="B7BFCA" w="9525"/>
                  <a:left val="solid" color="B7BFCA" w="9525"/>
                  <a:bottom val="solid" color="B7BFCA" w="9525"/>
                  <a:right val="solid" color="B7BFCA" w="9525"/>
                  <a:insideH val="solid" color="B7BFCA" w="9525"/>
                  <a:insideV val="solid" color="B7BFCA" w="9525"/>
                </a:tableBorders>
              </a:tblPr>
              <a:tblGrid>
                <a:gridCol w="3108960"/>
                <a:gridCol w="1950643"/>
                <a:gridCol w="1950643"/>
                <a:gridCol w="1950643"/>
                <a:gridCol w="1950643"/>
              </a:tblGrid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1" i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指标</a:t>
                      </a:r>
                    </a:p>
                  </a:txBody>
                  <a:tcPr marL="76200" marR="76200" marT="38100" marB="38100" anchor="ctr">
                    <a:solidFill>
                      <a:srgbClr val="1F2A4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1" i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本期</a:t>
                      </a:r>
                    </a:p>
                  </a:txBody>
                  <a:tcPr marL="76200" marR="76200" marT="38100" marB="38100" anchor="ctr">
                    <a:solidFill>
                      <a:srgbClr val="1F2A4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1" i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上期</a:t>
                      </a:r>
                    </a:p>
                  </a:txBody>
                  <a:tcPr marL="76200" marR="76200" marT="38100" marB="38100" anchor="ctr">
                    <a:solidFill>
                      <a:srgbClr val="1F2A4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1" i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同比</a:t>
                      </a:r>
                    </a:p>
                  </a:txBody>
                  <a:tcPr marL="76200" marR="76200" marT="38100" marB="38100" anchor="ctr">
                    <a:solidFill>
                      <a:srgbClr val="1F2A4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1" i="0">
                          <a:solidFill>
                            <a:srgbClr val="FFFFFF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环比</a:t>
                      </a:r>
                    </a:p>
                  </a:txBody>
                  <a:tcPr marL="76200" marR="76200" marT="38100" marB="38100" anchor="ctr">
                    <a:solidFill>
                      <a:srgbClr val="1F2A44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营业收入（万元）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毛利（万元）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毛利率（%）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费用总额（万元）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2F4F7"/>
                    </a:solidFill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人均效能（__）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sz="1300" b="0" i="0">
                          <a:solidFill>
                            <a:srgbClr val="222222"/>
                          </a:solidFill>
                          <a:latin typeface="Arial"/>
                          <a:ea typeface="Microsoft YaHei"/>
                          <a:cs typeface="Microsoft YaHei"/>
                        </a:rPr>
                        <a:t>____</a:t>
                      </a:r>
                    </a:p>
                  </a:txBody>
                  <a:tcPr marL="76200" marR="76200" marT="38100" marB="3810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A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572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00800"/>
            <a:ext cx="12191695" cy="27432"/>
          </a:xfrm>
          <a:prstGeom prst="rect">
            <a:avLst/>
          </a:prstGeom>
          <a:solidFill>
            <a:srgbClr val="B88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560320"/>
            <a:ext cx="10332720" cy="1097280"/>
          </a:xfrm>
          <a:prstGeom prst="rect">
            <a:avLst/>
          </a:prstGeom>
          <a:noFill/>
        </p:spPr>
        <p:txBody>
          <a:bodyPr wrap="square" anchor="ctr" lIns="50800" rIns="50800" tIns="25400" bIns="25400">
            <a:spAutoFit/>
          </a:bodyPr>
          <a:lstStyle/>
          <a:p>
            <a:pPr algn="ctr">
              <a:spcAft>
                <a:spcPts val="400"/>
              </a:spcAft>
            </a:pPr>
            <a:r>
              <a:rPr sz="4800" b="1" i="0">
                <a:solidFill>
                  <a:srgbClr val="FFFFFF"/>
                </a:solidFill>
                <a:latin typeface="Arial"/>
                <a:ea typeface="Microsoft YaHei"/>
                <a:cs typeface="Microsoft YaHei"/>
              </a:rPr>
              <a:t>谢 谢</a:t>
            </a:r>
          </a:p>
          <a:p>
            <a:pPr algn="ctr">
              <a:spcAft>
                <a:spcPts val="0"/>
              </a:spcAft>
            </a:pPr>
            <a:r>
              <a:rPr sz="1400" b="0" i="0">
                <a:solidFill>
                  <a:srgbClr val="9FAAB8"/>
                </a:solidFill>
                <a:latin typeface="Arial"/>
                <a:ea typeface="Microsoft YaHei"/>
                <a:cs typeface="Microsoft YaHei"/>
              </a:rPr>
              <a:t>随遇而学 · 知行 ｜ 通用办公实务模板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